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260" r:id="rId3"/>
    <p:sldId id="262" r:id="rId4"/>
    <p:sldId id="264" r:id="rId5"/>
    <p:sldId id="261"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7" r:id="rId19"/>
    <p:sldId id="276" r:id="rId20"/>
    <p:sldId id="278" r:id="rId21"/>
    <p:sldId id="280" r:id="rId22"/>
    <p:sldId id="28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241062A-2105-4F64-A384-29F4F03401B9}" type="datetimeFigureOut">
              <a:rPr lang="en-US" smtClean="0"/>
              <a:t>6/6/2024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4043CBB-909E-41FC-A167-118BCAF6DC96}" type="slidenum">
              <a:rPr lang="en-US" smtClean="0"/>
              <a:t>‹#›</a:t>
            </a:fld>
            <a:endParaRPr lang="en-US"/>
          </a:p>
        </p:txBody>
      </p:sp>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41062A-2105-4F64-A384-29F4F03401B9}"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43CBB-909E-41FC-A167-118BCAF6DC96}" type="slidenum">
              <a:rPr lang="en-US" smtClean="0"/>
              <a:t>‹#›</a:t>
            </a:fld>
            <a:endParaRPr lang="en-US"/>
          </a:p>
        </p:txBody>
      </p:sp>
    </p:spTree>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41062A-2105-4F64-A384-29F4F03401B9}"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43CBB-909E-41FC-A167-118BCAF6DC96}" type="slidenum">
              <a:rPr lang="en-US" smtClean="0"/>
              <a:t>‹#›</a:t>
            </a:fld>
            <a:endParaRPr lang="en-US"/>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41062A-2105-4F64-A384-29F4F03401B9}"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43CBB-909E-41FC-A167-118BCAF6DC96}"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241062A-2105-4F64-A384-29F4F03401B9}"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43CBB-909E-41FC-A167-118BCAF6DC96}"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241062A-2105-4F64-A384-29F4F03401B9}"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43CBB-909E-41FC-A167-118BCAF6DC96}"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241062A-2105-4F64-A384-29F4F03401B9}" type="datetimeFigureOut">
              <a:rPr lang="en-US" smtClean="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43CBB-909E-41FC-A167-118BCAF6DC9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241062A-2105-4F64-A384-29F4F03401B9}" type="datetimeFigureOut">
              <a:rPr lang="en-US" smtClean="0"/>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43CBB-909E-41FC-A167-118BCAF6DC96}"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1062A-2105-4F64-A384-29F4F03401B9}" type="datetimeFigureOut">
              <a:rPr lang="en-US" smtClean="0"/>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43CBB-909E-41FC-A167-118BCAF6DC96}" type="slidenum">
              <a:rPr lang="en-US" smtClean="0"/>
              <a:t>‹#›</a:t>
            </a:fld>
            <a:endParaRPr lang="en-US"/>
          </a:p>
        </p:txBody>
      </p:sp>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B241062A-2105-4F64-A384-29F4F03401B9}"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43CBB-909E-41FC-A167-118BCAF6DC9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241062A-2105-4F64-A384-29F4F03401B9}" type="datetimeFigureOut">
              <a:rPr lang="en-US" smtClean="0"/>
              <a:t>6/6/2024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4043CBB-909E-41FC-A167-118BCAF6DC96}"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241062A-2105-4F64-A384-29F4F03401B9}" type="datetimeFigureOut">
              <a:rPr lang="en-US" smtClean="0"/>
              <a:t>6/6/2024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4043CBB-909E-41FC-A167-118BCAF6DC9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dissolve/>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428868"/>
            <a:ext cx="8229600" cy="1643074"/>
          </a:xfrm>
        </p:spPr>
        <p:txBody>
          <a:bodyPr>
            <a:normAutofit fontScale="90000"/>
          </a:bodyPr>
          <a:lstStyle/>
          <a:p>
            <a:r>
              <a:rPr lang="en-US" dirty="0"/>
              <a:t>                   </a:t>
            </a:r>
            <a:r>
              <a:rPr lang="en-US" sz="4900" dirty="0">
                <a:latin typeface="Cambria" pitchFamily="18" charset="0"/>
                <a:ea typeface="Cambria" pitchFamily="18" charset="0"/>
              </a:rPr>
              <a:t>Project</a:t>
            </a:r>
            <a:br>
              <a:rPr lang="en-US" dirty="0"/>
            </a:br>
            <a:r>
              <a:rPr lang="en-US" dirty="0"/>
              <a:t>             </a:t>
            </a:r>
            <a:br>
              <a:rPr lang="en-US" dirty="0"/>
            </a:br>
            <a:r>
              <a:rPr lang="en-US" dirty="0">
                <a:latin typeface="Cambria" pitchFamily="18" charset="0"/>
                <a:ea typeface="Cambria" pitchFamily="18" charset="0"/>
                <a:cs typeface="Calibri" pitchFamily="34" charset="0"/>
              </a:rPr>
              <a:t>                     Salary Predictions </a:t>
            </a:r>
            <a:br>
              <a:rPr lang="en-US" dirty="0"/>
            </a:br>
            <a:r>
              <a:rPr lang="en-US" dirty="0"/>
              <a:t>                       </a:t>
            </a:r>
            <a:r>
              <a:rPr lang="en-US" dirty="0">
                <a:latin typeface="Cambria" pitchFamily="18" charset="0"/>
                <a:ea typeface="Cambria" pitchFamily="18" charset="0"/>
              </a:rPr>
              <a:t>of   </a:t>
            </a:r>
            <a:br>
              <a:rPr lang="en-US" dirty="0"/>
            </a:br>
            <a:r>
              <a:rPr lang="en-US" dirty="0"/>
              <a:t>               </a:t>
            </a:r>
            <a:r>
              <a:rPr lang="en-US" dirty="0">
                <a:latin typeface="Cambria" pitchFamily="18" charset="0"/>
                <a:ea typeface="Cambria" pitchFamily="18" charset="0"/>
              </a:rPr>
              <a:t>Data Professions </a:t>
            </a:r>
          </a:p>
        </p:txBody>
      </p:sp>
      <p:sp>
        <p:nvSpPr>
          <p:cNvPr id="3" name="Rectangle 2"/>
          <p:cNvSpPr/>
          <p:nvPr/>
        </p:nvSpPr>
        <p:spPr>
          <a:xfrm>
            <a:off x="6643702" y="5286388"/>
            <a:ext cx="3786214" cy="1200329"/>
          </a:xfrm>
          <a:prstGeom prst="rect">
            <a:avLst/>
          </a:prstGeom>
        </p:spPr>
        <p:txBody>
          <a:bodyPr wrap="square">
            <a:spAutoFit/>
          </a:bodyPr>
          <a:lstStyle/>
          <a:p>
            <a:r>
              <a:rPr lang="en-US" dirty="0"/>
              <a:t>Done By</a:t>
            </a:r>
          </a:p>
          <a:p>
            <a:endParaRPr lang="en-US" dirty="0"/>
          </a:p>
          <a:p>
            <a:r>
              <a:rPr lang="en-US" dirty="0"/>
              <a:t>Adabala Devi</a:t>
            </a:r>
          </a:p>
          <a:p>
            <a:r>
              <a:rPr lang="en-US" dirty="0"/>
              <a:t>MIP-ML-12</a:t>
            </a:r>
          </a:p>
        </p:txBody>
      </p:sp>
      <p:pic>
        <p:nvPicPr>
          <p:cNvPr id="4" name="Audio 3">
            <a:hlinkClick r:id="" action="ppaction://media"/>
            <a:extLst>
              <a:ext uri="{FF2B5EF4-FFF2-40B4-BE49-F238E27FC236}">
                <a16:creationId xmlns:a16="http://schemas.microsoft.com/office/drawing/2014/main" id="{E160B108-2CA5-4069-BA37-67446D3B13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763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Renuka Sai\OneDrive\Pictures\Screenshots\Screenshot 2024-06-06 124808.png"/>
          <p:cNvPicPr>
            <a:picLocks noChangeAspect="1" noChangeArrowheads="1"/>
          </p:cNvPicPr>
          <p:nvPr/>
        </p:nvPicPr>
        <p:blipFill>
          <a:blip r:embed="rId4"/>
          <a:srcRect/>
          <a:stretch>
            <a:fillRect/>
          </a:stretch>
        </p:blipFill>
        <p:spPr bwMode="auto">
          <a:xfrm>
            <a:off x="428596" y="785794"/>
            <a:ext cx="8501090" cy="5435120"/>
          </a:xfrm>
          <a:prstGeom prst="rect">
            <a:avLst/>
          </a:prstGeom>
          <a:noFill/>
        </p:spPr>
      </p:pic>
      <p:sp>
        <p:nvSpPr>
          <p:cNvPr id="4" name="Rectangle 3"/>
          <p:cNvSpPr/>
          <p:nvPr/>
        </p:nvSpPr>
        <p:spPr>
          <a:xfrm>
            <a:off x="285720" y="214290"/>
            <a:ext cx="3531736" cy="369332"/>
          </a:xfrm>
          <a:prstGeom prst="rect">
            <a:avLst/>
          </a:prstGeom>
        </p:spPr>
        <p:txBody>
          <a:bodyPr wrap="none">
            <a:spAutoFit/>
          </a:bodyPr>
          <a:lstStyle/>
          <a:p>
            <a:r>
              <a:rPr lang="en-US" b="1" dirty="0">
                <a:latin typeface="Californian FB" pitchFamily="18" charset="0"/>
              </a:rPr>
              <a:t>Exploratory Data Analysis (EDA):</a:t>
            </a:r>
          </a:p>
        </p:txBody>
      </p:sp>
      <p:pic>
        <p:nvPicPr>
          <p:cNvPr id="2" name="Audio 1">
            <a:hlinkClick r:id="" action="ppaction://media"/>
            <a:extLst>
              <a:ext uri="{FF2B5EF4-FFF2-40B4-BE49-F238E27FC236}">
                <a16:creationId xmlns:a16="http://schemas.microsoft.com/office/drawing/2014/main" id="{016202C3-5E06-476A-AFB8-62FDA84166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2149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Renuka Sai\OneDrive\Pictures\Screenshots\Screenshot 2024-06-06 124833.png"/>
          <p:cNvPicPr>
            <a:picLocks noChangeAspect="1" noChangeArrowheads="1"/>
          </p:cNvPicPr>
          <p:nvPr/>
        </p:nvPicPr>
        <p:blipFill>
          <a:blip r:embed="rId4"/>
          <a:srcRect/>
          <a:stretch>
            <a:fillRect/>
          </a:stretch>
        </p:blipFill>
        <p:spPr bwMode="auto">
          <a:xfrm>
            <a:off x="500034" y="571480"/>
            <a:ext cx="8286808" cy="5143512"/>
          </a:xfrm>
          <a:prstGeom prst="rect">
            <a:avLst/>
          </a:prstGeom>
          <a:noFill/>
        </p:spPr>
      </p:pic>
      <p:pic>
        <p:nvPicPr>
          <p:cNvPr id="2" name="Audio 1">
            <a:hlinkClick r:id="" action="ppaction://media"/>
            <a:extLst>
              <a:ext uri="{FF2B5EF4-FFF2-40B4-BE49-F238E27FC236}">
                <a16:creationId xmlns:a16="http://schemas.microsoft.com/office/drawing/2014/main" id="{7DD13B48-6FFB-42C8-9D57-68C606C055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283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Renuka Sai\OneDrive\Pictures\Screenshots\Screenshot 2024-06-06 124848.png"/>
          <p:cNvPicPr>
            <a:picLocks noChangeAspect="1" noChangeArrowheads="1"/>
          </p:cNvPicPr>
          <p:nvPr/>
        </p:nvPicPr>
        <p:blipFill>
          <a:blip r:embed="rId4"/>
          <a:srcRect/>
          <a:stretch>
            <a:fillRect/>
          </a:stretch>
        </p:blipFill>
        <p:spPr bwMode="auto">
          <a:xfrm>
            <a:off x="500034" y="357166"/>
            <a:ext cx="8429684" cy="5643578"/>
          </a:xfrm>
          <a:prstGeom prst="rect">
            <a:avLst/>
          </a:prstGeom>
          <a:noFill/>
        </p:spPr>
      </p:pic>
      <p:pic>
        <p:nvPicPr>
          <p:cNvPr id="2" name="Audio 1">
            <a:hlinkClick r:id="" action="ppaction://media"/>
            <a:extLst>
              <a:ext uri="{FF2B5EF4-FFF2-40B4-BE49-F238E27FC236}">
                <a16:creationId xmlns:a16="http://schemas.microsoft.com/office/drawing/2014/main" id="{0B070FB7-989A-407D-81E5-C0FAA54C86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866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Renuka Sai\OneDrive\Pictures\Screenshots\Screenshot 2024-06-06 124901.png"/>
          <p:cNvPicPr>
            <a:picLocks noChangeAspect="1" noChangeArrowheads="1"/>
          </p:cNvPicPr>
          <p:nvPr/>
        </p:nvPicPr>
        <p:blipFill>
          <a:blip r:embed="rId4"/>
          <a:srcRect/>
          <a:stretch>
            <a:fillRect/>
          </a:stretch>
        </p:blipFill>
        <p:spPr bwMode="auto">
          <a:xfrm>
            <a:off x="714348" y="500042"/>
            <a:ext cx="7500990" cy="5214974"/>
          </a:xfrm>
          <a:prstGeom prst="rect">
            <a:avLst/>
          </a:prstGeom>
          <a:noFill/>
        </p:spPr>
      </p:pic>
      <p:pic>
        <p:nvPicPr>
          <p:cNvPr id="2" name="Audio 1">
            <a:hlinkClick r:id="" action="ppaction://media"/>
            <a:extLst>
              <a:ext uri="{FF2B5EF4-FFF2-40B4-BE49-F238E27FC236}">
                <a16:creationId xmlns:a16="http://schemas.microsoft.com/office/drawing/2014/main" id="{82880734-4998-4E5F-90C0-56DD62B66D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642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Renuka Sai\OneDrive\Pictures\Screenshots\Screenshot 2024-06-06 124912.png"/>
          <p:cNvPicPr>
            <a:picLocks noChangeAspect="1" noChangeArrowheads="1"/>
          </p:cNvPicPr>
          <p:nvPr/>
        </p:nvPicPr>
        <p:blipFill>
          <a:blip r:embed="rId4"/>
          <a:srcRect/>
          <a:stretch>
            <a:fillRect/>
          </a:stretch>
        </p:blipFill>
        <p:spPr bwMode="auto">
          <a:xfrm>
            <a:off x="214282" y="142852"/>
            <a:ext cx="8929718" cy="3071834"/>
          </a:xfrm>
          <a:prstGeom prst="rect">
            <a:avLst/>
          </a:prstGeom>
          <a:noFill/>
        </p:spPr>
      </p:pic>
      <p:pic>
        <p:nvPicPr>
          <p:cNvPr id="26628" name="Picture 4" descr="C:\Users\Renuka Sai\OneDrive\Pictures\Screenshots\Screenshot 2024-06-06 124939.png"/>
          <p:cNvPicPr>
            <a:picLocks noChangeAspect="1" noChangeArrowheads="1"/>
          </p:cNvPicPr>
          <p:nvPr/>
        </p:nvPicPr>
        <p:blipFill>
          <a:blip r:embed="rId5"/>
          <a:srcRect/>
          <a:stretch>
            <a:fillRect/>
          </a:stretch>
        </p:blipFill>
        <p:spPr bwMode="auto">
          <a:xfrm>
            <a:off x="0" y="3429000"/>
            <a:ext cx="9144000" cy="3143272"/>
          </a:xfrm>
          <a:prstGeom prst="rect">
            <a:avLst/>
          </a:prstGeom>
          <a:noFill/>
        </p:spPr>
      </p:pic>
      <p:pic>
        <p:nvPicPr>
          <p:cNvPr id="2" name="Audio 1">
            <a:hlinkClick r:id="" action="ppaction://media"/>
            <a:extLst>
              <a:ext uri="{FF2B5EF4-FFF2-40B4-BE49-F238E27FC236}">
                <a16:creationId xmlns:a16="http://schemas.microsoft.com/office/drawing/2014/main" id="{3189CC9F-35C6-4C67-93D7-FAC3D0F0C8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76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4"/>
          <a:srcRect/>
          <a:stretch>
            <a:fillRect/>
          </a:stretch>
        </p:blipFill>
        <p:spPr bwMode="auto">
          <a:xfrm>
            <a:off x="0" y="0"/>
            <a:ext cx="9144000" cy="2571720"/>
          </a:xfrm>
          <a:prstGeom prst="rect">
            <a:avLst/>
          </a:prstGeom>
          <a:noFill/>
          <a:ln w="9525">
            <a:noFill/>
            <a:miter lim="800000"/>
            <a:headEnd/>
            <a:tailEnd/>
          </a:ln>
          <a:effectLst/>
        </p:spPr>
      </p:pic>
      <p:sp>
        <p:nvSpPr>
          <p:cNvPr id="4" name="Rectangle 3"/>
          <p:cNvSpPr/>
          <p:nvPr/>
        </p:nvSpPr>
        <p:spPr>
          <a:xfrm>
            <a:off x="285720" y="2500306"/>
            <a:ext cx="2175596" cy="369332"/>
          </a:xfrm>
          <a:prstGeom prst="rect">
            <a:avLst/>
          </a:prstGeom>
        </p:spPr>
        <p:txBody>
          <a:bodyPr wrap="none">
            <a:spAutoFit/>
          </a:bodyPr>
          <a:lstStyle/>
          <a:p>
            <a:r>
              <a:rPr lang="en-US" b="1" dirty="0">
                <a:latin typeface="Californian FB" pitchFamily="18" charset="0"/>
              </a:rPr>
              <a:t>Feature Engineering</a:t>
            </a:r>
          </a:p>
        </p:txBody>
      </p:sp>
      <p:pic>
        <p:nvPicPr>
          <p:cNvPr id="25605" name="Picture 5" descr="C:\Users\Renuka Sai\OneDrive\Pictures\Screenshots\Screenshot 2024-06-06 131324.png"/>
          <p:cNvPicPr>
            <a:picLocks noChangeAspect="1" noChangeArrowheads="1"/>
          </p:cNvPicPr>
          <p:nvPr/>
        </p:nvPicPr>
        <p:blipFill>
          <a:blip r:embed="rId5"/>
          <a:srcRect/>
          <a:stretch>
            <a:fillRect/>
          </a:stretch>
        </p:blipFill>
        <p:spPr bwMode="auto">
          <a:xfrm>
            <a:off x="0" y="2928934"/>
            <a:ext cx="9144000" cy="3643338"/>
          </a:xfrm>
          <a:prstGeom prst="rect">
            <a:avLst/>
          </a:prstGeom>
          <a:noFill/>
        </p:spPr>
      </p:pic>
      <p:pic>
        <p:nvPicPr>
          <p:cNvPr id="2" name="Audio 1">
            <a:hlinkClick r:id="" action="ppaction://media"/>
            <a:extLst>
              <a:ext uri="{FF2B5EF4-FFF2-40B4-BE49-F238E27FC236}">
                <a16:creationId xmlns:a16="http://schemas.microsoft.com/office/drawing/2014/main" id="{E9371989-A8CB-473F-8D3C-05E69150A6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p:transition advTm="3986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Renuka Sai\OneDrive\Pictures\Screenshots\Screenshot 2024-06-06 125024.png"/>
          <p:cNvPicPr>
            <a:picLocks noChangeAspect="1" noChangeArrowheads="1"/>
          </p:cNvPicPr>
          <p:nvPr/>
        </p:nvPicPr>
        <p:blipFill>
          <a:blip r:embed="rId4"/>
          <a:srcRect/>
          <a:stretch>
            <a:fillRect/>
          </a:stretch>
        </p:blipFill>
        <p:spPr bwMode="auto">
          <a:xfrm>
            <a:off x="500034" y="642918"/>
            <a:ext cx="8331258" cy="5595703"/>
          </a:xfrm>
          <a:prstGeom prst="rect">
            <a:avLst/>
          </a:prstGeom>
          <a:noFill/>
        </p:spPr>
      </p:pic>
      <p:sp>
        <p:nvSpPr>
          <p:cNvPr id="3" name="Rectangle 2"/>
          <p:cNvSpPr/>
          <p:nvPr/>
        </p:nvSpPr>
        <p:spPr>
          <a:xfrm>
            <a:off x="428596" y="214290"/>
            <a:ext cx="2137124" cy="369332"/>
          </a:xfrm>
          <a:prstGeom prst="rect">
            <a:avLst/>
          </a:prstGeom>
        </p:spPr>
        <p:txBody>
          <a:bodyPr wrap="none">
            <a:spAutoFit/>
          </a:bodyPr>
          <a:lstStyle/>
          <a:p>
            <a:r>
              <a:rPr lang="en-US" b="1" dirty="0">
                <a:latin typeface="Californian FB" pitchFamily="18" charset="0"/>
              </a:rPr>
              <a:t>Data Preprocessing</a:t>
            </a:r>
            <a:r>
              <a:rPr lang="en-US" dirty="0">
                <a:latin typeface="Californian FB" pitchFamily="18" charset="0"/>
              </a:rPr>
              <a:t>:</a:t>
            </a:r>
          </a:p>
        </p:txBody>
      </p:sp>
      <p:pic>
        <p:nvPicPr>
          <p:cNvPr id="2" name="Audio 1">
            <a:hlinkClick r:id="" action="ppaction://media"/>
            <a:extLst>
              <a:ext uri="{FF2B5EF4-FFF2-40B4-BE49-F238E27FC236}">
                <a16:creationId xmlns:a16="http://schemas.microsoft.com/office/drawing/2014/main" id="{B1A235FA-D754-4D46-AF32-3D8D64F1F2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3605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4"/>
          <a:srcRect/>
          <a:stretch>
            <a:fillRect/>
          </a:stretch>
        </p:blipFill>
        <p:spPr bwMode="auto">
          <a:xfrm>
            <a:off x="357158" y="642918"/>
            <a:ext cx="8572560" cy="5491200"/>
          </a:xfrm>
          <a:prstGeom prst="rect">
            <a:avLst/>
          </a:prstGeom>
          <a:noFill/>
          <a:ln w="9525">
            <a:noFill/>
            <a:miter lim="800000"/>
            <a:headEnd/>
            <a:tailEnd/>
          </a:ln>
          <a:effectLst/>
        </p:spPr>
      </p:pic>
      <p:sp>
        <p:nvSpPr>
          <p:cNvPr id="3" name="Rectangle 2"/>
          <p:cNvSpPr/>
          <p:nvPr/>
        </p:nvSpPr>
        <p:spPr>
          <a:xfrm>
            <a:off x="285720" y="214290"/>
            <a:ext cx="4889480" cy="369332"/>
          </a:xfrm>
          <a:prstGeom prst="rect">
            <a:avLst/>
          </a:prstGeom>
        </p:spPr>
        <p:txBody>
          <a:bodyPr wrap="none">
            <a:spAutoFit/>
          </a:bodyPr>
          <a:lstStyle/>
          <a:p>
            <a:r>
              <a:rPr lang="en-US" b="1" dirty="0">
                <a:latin typeface="Californian FB" pitchFamily="18" charset="0"/>
              </a:rPr>
              <a:t>Model Development</a:t>
            </a:r>
            <a:r>
              <a:rPr lang="en-US" b="1" dirty="0">
                <a:latin typeface="Californian FB" pitchFamily="18" charset="0"/>
                <a:sym typeface="Wingdings" pitchFamily="2" charset="2"/>
              </a:rPr>
              <a:t>(</a:t>
            </a:r>
            <a:r>
              <a:rPr lang="en-US" b="1" dirty="0" err="1">
                <a:latin typeface="Californian FB" pitchFamily="18" charset="0"/>
                <a:sym typeface="Wingdings" pitchFamily="2" charset="2"/>
              </a:rPr>
              <a:t>RandomForestRegressor</a:t>
            </a:r>
            <a:r>
              <a:rPr lang="en-US" b="1" dirty="0">
                <a:latin typeface="Californian FB" pitchFamily="18" charset="0"/>
                <a:sym typeface="Wingdings" pitchFamily="2" charset="2"/>
              </a:rPr>
              <a:t>):</a:t>
            </a:r>
            <a:endParaRPr lang="en-US" b="1" dirty="0">
              <a:latin typeface="Californian FB" pitchFamily="18" charset="0"/>
            </a:endParaRPr>
          </a:p>
        </p:txBody>
      </p:sp>
      <p:pic>
        <p:nvPicPr>
          <p:cNvPr id="2" name="Audio 1">
            <a:hlinkClick r:id="" action="ppaction://media"/>
            <a:extLst>
              <a:ext uri="{FF2B5EF4-FFF2-40B4-BE49-F238E27FC236}">
                <a16:creationId xmlns:a16="http://schemas.microsoft.com/office/drawing/2014/main" id="{D95A907C-BCFF-42DF-8DDF-63744F3DD5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3913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4"/>
          <a:srcRect/>
          <a:stretch>
            <a:fillRect/>
          </a:stretch>
        </p:blipFill>
        <p:spPr bwMode="auto">
          <a:xfrm>
            <a:off x="0" y="571480"/>
            <a:ext cx="8929718" cy="6002326"/>
          </a:xfrm>
          <a:prstGeom prst="rect">
            <a:avLst/>
          </a:prstGeom>
          <a:noFill/>
          <a:ln w="9525">
            <a:noFill/>
            <a:miter lim="800000"/>
            <a:headEnd/>
            <a:tailEnd/>
          </a:ln>
          <a:effectLst/>
        </p:spPr>
      </p:pic>
      <p:sp>
        <p:nvSpPr>
          <p:cNvPr id="4" name="Rectangle 3"/>
          <p:cNvSpPr/>
          <p:nvPr/>
        </p:nvSpPr>
        <p:spPr>
          <a:xfrm>
            <a:off x="214282" y="142852"/>
            <a:ext cx="2081019" cy="369332"/>
          </a:xfrm>
          <a:prstGeom prst="rect">
            <a:avLst/>
          </a:prstGeom>
        </p:spPr>
        <p:txBody>
          <a:bodyPr wrap="none">
            <a:spAutoFit/>
          </a:bodyPr>
          <a:lstStyle/>
          <a:p>
            <a:r>
              <a:rPr lang="en-US" b="1" dirty="0">
                <a:latin typeface="Californian FB" pitchFamily="18" charset="0"/>
              </a:rPr>
              <a:t>Recommendations:</a:t>
            </a:r>
          </a:p>
        </p:txBody>
      </p:sp>
      <p:pic>
        <p:nvPicPr>
          <p:cNvPr id="2" name="Audio 1">
            <a:hlinkClick r:id="" action="ppaction://media"/>
            <a:extLst>
              <a:ext uri="{FF2B5EF4-FFF2-40B4-BE49-F238E27FC236}">
                <a16:creationId xmlns:a16="http://schemas.microsoft.com/office/drawing/2014/main" id="{1C396E37-10E5-42DE-A436-7AAA872C37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632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285728"/>
            <a:ext cx="6929486" cy="369332"/>
          </a:xfrm>
          <a:prstGeom prst="rect">
            <a:avLst/>
          </a:prstGeom>
        </p:spPr>
        <p:txBody>
          <a:bodyPr wrap="square">
            <a:spAutoFit/>
          </a:bodyPr>
          <a:lstStyle/>
          <a:p>
            <a:r>
              <a:rPr lang="en-US" b="1" dirty="0">
                <a:latin typeface="Californian FB" pitchFamily="18" charset="0"/>
              </a:rPr>
              <a:t>Model Development</a:t>
            </a:r>
            <a:r>
              <a:rPr lang="en-US" b="1" dirty="0">
                <a:latin typeface="Californian FB" pitchFamily="18" charset="0"/>
                <a:sym typeface="Wingdings" pitchFamily="2" charset="2"/>
              </a:rPr>
              <a:t>(</a:t>
            </a:r>
            <a:r>
              <a:rPr lang="en-US" b="1" dirty="0" err="1">
                <a:latin typeface="Californian FB" pitchFamily="18" charset="0"/>
                <a:sym typeface="Wingdings" pitchFamily="2" charset="2"/>
              </a:rPr>
              <a:t>LinearRegression</a:t>
            </a:r>
            <a:r>
              <a:rPr lang="en-US" b="1" dirty="0">
                <a:latin typeface="Californian FB" pitchFamily="18" charset="0"/>
                <a:sym typeface="Wingdings" pitchFamily="2" charset="2"/>
              </a:rPr>
              <a:t>):</a:t>
            </a:r>
            <a:endParaRPr lang="en-US" b="1" dirty="0">
              <a:latin typeface="Californian FB" pitchFamily="18" charset="0"/>
            </a:endParaRPr>
          </a:p>
        </p:txBody>
      </p:sp>
      <p:pic>
        <p:nvPicPr>
          <p:cNvPr id="30722" name="Picture 2"/>
          <p:cNvPicPr>
            <a:picLocks noChangeAspect="1" noChangeArrowheads="1"/>
          </p:cNvPicPr>
          <p:nvPr/>
        </p:nvPicPr>
        <p:blipFill>
          <a:blip r:embed="rId4"/>
          <a:srcRect/>
          <a:stretch>
            <a:fillRect/>
          </a:stretch>
        </p:blipFill>
        <p:spPr bwMode="auto">
          <a:xfrm>
            <a:off x="214283" y="857232"/>
            <a:ext cx="8929717" cy="5000625"/>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FB57B7EA-F0A0-479C-AF8B-E01E161382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718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857232"/>
            <a:ext cx="8072494" cy="1785104"/>
          </a:xfrm>
          <a:prstGeom prst="rect">
            <a:avLst/>
          </a:prstGeom>
        </p:spPr>
        <p:txBody>
          <a:bodyPr wrap="square">
            <a:spAutoFit/>
          </a:bodyPr>
          <a:lstStyle/>
          <a:p>
            <a:pPr>
              <a:buFont typeface="Wingdings" pitchFamily="2" charset="2"/>
              <a:buChar char="Ø"/>
            </a:pPr>
            <a:r>
              <a:rPr lang="en-US" sz="2000" b="1" u="sng" dirty="0">
                <a:latin typeface="Californian FB" pitchFamily="18" charset="0"/>
                <a:ea typeface="Arial Unicode MS" pitchFamily="34" charset="-128"/>
                <a:cs typeface="Arial Unicode MS" pitchFamily="34" charset="-128"/>
              </a:rPr>
              <a:t>Problem Statement</a:t>
            </a:r>
            <a:r>
              <a:rPr lang="en-US" sz="2000" b="1" dirty="0">
                <a:latin typeface="Californian FB" pitchFamily="18" charset="0"/>
                <a:ea typeface="Arial Unicode MS" pitchFamily="34" charset="-128"/>
                <a:cs typeface="Arial Unicode MS" pitchFamily="34" charset="-128"/>
              </a:rPr>
              <a:t>:</a:t>
            </a:r>
          </a:p>
          <a:p>
            <a:endParaRPr lang="en-US" dirty="0">
              <a:latin typeface="Californian FB" pitchFamily="18" charset="0"/>
              <a:ea typeface="Arial Unicode MS" pitchFamily="34" charset="-128"/>
              <a:cs typeface="Arial Unicode MS" pitchFamily="34" charset="-128"/>
            </a:endParaRPr>
          </a:p>
          <a:p>
            <a:endParaRPr lang="en-US" dirty="0">
              <a:latin typeface="Californian FB" pitchFamily="18" charset="0"/>
              <a:ea typeface="Arial Unicode MS" pitchFamily="34" charset="-128"/>
              <a:cs typeface="Arial Unicode MS" pitchFamily="34" charset="-128"/>
            </a:endParaRPr>
          </a:p>
          <a:p>
            <a:r>
              <a:rPr lang="en-US" dirty="0">
                <a:latin typeface="Californian FB" pitchFamily="18" charset="0"/>
                <a:ea typeface="Arial Unicode MS" pitchFamily="34" charset="-128"/>
                <a:cs typeface="Arial Unicode MS" pitchFamily="34" charset="-128"/>
              </a:rPr>
              <a:t>Salaries in the field of data professions vary widely based on factors such as experience, job role, and performance. Accurately predicting salaries for data professionals is essential for both job seekers and employers.</a:t>
            </a:r>
          </a:p>
        </p:txBody>
      </p:sp>
      <p:pic>
        <p:nvPicPr>
          <p:cNvPr id="3" name="Audio 2">
            <a:hlinkClick r:id="" action="ppaction://media"/>
            <a:extLst>
              <a:ext uri="{FF2B5EF4-FFF2-40B4-BE49-F238E27FC236}">
                <a16:creationId xmlns:a16="http://schemas.microsoft.com/office/drawing/2014/main" id="{C72A7AA1-78CC-43E6-9C87-A0A7460F02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500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14290"/>
            <a:ext cx="2081019" cy="369332"/>
          </a:xfrm>
          <a:prstGeom prst="rect">
            <a:avLst/>
          </a:prstGeom>
        </p:spPr>
        <p:txBody>
          <a:bodyPr wrap="none">
            <a:spAutoFit/>
          </a:bodyPr>
          <a:lstStyle/>
          <a:p>
            <a:r>
              <a:rPr lang="en-US" b="1" dirty="0">
                <a:latin typeface="Californian FB" pitchFamily="18" charset="0"/>
              </a:rPr>
              <a:t>Recommendations:</a:t>
            </a:r>
          </a:p>
        </p:txBody>
      </p:sp>
      <p:pic>
        <p:nvPicPr>
          <p:cNvPr id="32770" name="Picture 2"/>
          <p:cNvPicPr>
            <a:picLocks noChangeAspect="1" noChangeArrowheads="1"/>
          </p:cNvPicPr>
          <p:nvPr/>
        </p:nvPicPr>
        <p:blipFill>
          <a:blip r:embed="rId4"/>
          <a:srcRect/>
          <a:stretch>
            <a:fillRect/>
          </a:stretch>
        </p:blipFill>
        <p:spPr bwMode="auto">
          <a:xfrm>
            <a:off x="41275" y="642918"/>
            <a:ext cx="8959881" cy="5715040"/>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E26B1A53-824D-47A7-A75C-97C1D59839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849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500034" y="1214422"/>
            <a:ext cx="8143900"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fornian FB" pitchFamily="18" charset="0"/>
                <a:cs typeface="Arial" charset="0"/>
              </a:rPr>
              <a:t>This internship project successfully demonstrated the application of machine learning to predict salaries in the data profession domain using a linear regression model. Through comprehensive exploratory data analysis, feature engineering, and data preprocessing, we developed a robust model that accurately predicts salaries based on factors like job role, experience, and performance. The model's evaluation metrics indicated strong predictive performance, and the analysis of feature coefficients provided valuable insights for actionable recommendations. This project not only enhanced practical skills in data analysis and machine learning but also provided meaningful contributions to understanding salary dynamics in the data profession.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3" name="Rectangle 2"/>
          <p:cNvSpPr/>
          <p:nvPr/>
        </p:nvSpPr>
        <p:spPr>
          <a:xfrm>
            <a:off x="571472" y="642918"/>
            <a:ext cx="1306768" cy="369332"/>
          </a:xfrm>
          <a:prstGeom prst="rect">
            <a:avLst/>
          </a:prstGeom>
        </p:spPr>
        <p:txBody>
          <a:bodyPr wrap="none">
            <a:spAutoFit/>
          </a:bodyPr>
          <a:lstStyle/>
          <a:p>
            <a:r>
              <a:rPr lang="en-US" b="1" dirty="0">
                <a:latin typeface="Californian FB" pitchFamily="18" charset="0"/>
              </a:rPr>
              <a:t>Conclusion</a:t>
            </a:r>
          </a:p>
        </p:txBody>
      </p:sp>
      <p:pic>
        <p:nvPicPr>
          <p:cNvPr id="2" name="Audio 1">
            <a:hlinkClick r:id="" action="ppaction://media"/>
            <a:extLst>
              <a:ext uri="{FF2B5EF4-FFF2-40B4-BE49-F238E27FC236}">
                <a16:creationId xmlns:a16="http://schemas.microsoft.com/office/drawing/2014/main" id="{97876736-34EC-4FAA-B5C0-19CA5488DE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3331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714620"/>
            <a:ext cx="8229600" cy="1143000"/>
          </a:xfrm>
        </p:spPr>
        <p:txBody>
          <a:bodyPr>
            <a:normAutofit fontScale="90000"/>
          </a:bodyPr>
          <a:lstStyle/>
          <a:p>
            <a:r>
              <a:rPr lang="en-US" dirty="0">
                <a:latin typeface="Californian FB" pitchFamily="18" charset="0"/>
              </a:rPr>
              <a:t>           </a:t>
            </a:r>
            <a:r>
              <a:rPr lang="en-US" sz="8900" dirty="0">
                <a:latin typeface="Californian FB" pitchFamily="18" charset="0"/>
              </a:rPr>
              <a:t>THANK YOU </a:t>
            </a:r>
          </a:p>
        </p:txBody>
      </p:sp>
      <p:pic>
        <p:nvPicPr>
          <p:cNvPr id="3" name="Audio 2">
            <a:hlinkClick r:id="" action="ppaction://media"/>
            <a:extLst>
              <a:ext uri="{FF2B5EF4-FFF2-40B4-BE49-F238E27FC236}">
                <a16:creationId xmlns:a16="http://schemas.microsoft.com/office/drawing/2014/main" id="{D9B4FE57-C8D0-43C4-A956-3C54762E8E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3589">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720" y="571480"/>
            <a:ext cx="8215370" cy="5632311"/>
          </a:xfrm>
          <a:prstGeom prst="rect">
            <a:avLst/>
          </a:prstGeom>
        </p:spPr>
        <p:txBody>
          <a:bodyPr wrap="square">
            <a:spAutoFit/>
          </a:bodyPr>
          <a:lstStyle/>
          <a:p>
            <a:r>
              <a:rPr lang="en-US" b="1" dirty="0">
                <a:latin typeface="Californian FB" pitchFamily="18" charset="0"/>
              </a:rPr>
              <a:t>Step-by-Step Instructions:</a:t>
            </a:r>
          </a:p>
          <a:p>
            <a:endParaRPr lang="en-US" b="1" dirty="0">
              <a:latin typeface="Californian FB" pitchFamily="18" charset="0"/>
            </a:endParaRPr>
          </a:p>
          <a:p>
            <a:r>
              <a:rPr lang="en-US" b="1" dirty="0">
                <a:latin typeface="Californian FB" pitchFamily="18" charset="0"/>
              </a:rPr>
              <a:t>Install Anaconda:</a:t>
            </a:r>
            <a:endParaRPr lang="en-US" dirty="0">
              <a:latin typeface="Californian FB" pitchFamily="18" charset="0"/>
            </a:endParaRPr>
          </a:p>
          <a:p>
            <a:pPr lvl="1"/>
            <a:r>
              <a:rPr lang="en-US" dirty="0">
                <a:latin typeface="Californian FB" pitchFamily="18" charset="0"/>
              </a:rPr>
              <a:t>If you haven't installed Anaconda, download and install it from the official website.</a:t>
            </a:r>
          </a:p>
          <a:p>
            <a:endParaRPr lang="en-US" b="1" dirty="0">
              <a:latin typeface="Californian FB" pitchFamily="18" charset="0"/>
            </a:endParaRPr>
          </a:p>
          <a:p>
            <a:r>
              <a:rPr lang="en-US" b="1" dirty="0">
                <a:latin typeface="Californian FB" pitchFamily="18" charset="0"/>
              </a:rPr>
              <a:t>Launch Anaconda Navigator:</a:t>
            </a:r>
            <a:endParaRPr lang="en-US" dirty="0">
              <a:latin typeface="Californian FB" pitchFamily="18" charset="0"/>
            </a:endParaRPr>
          </a:p>
          <a:p>
            <a:pPr lvl="1"/>
            <a:r>
              <a:rPr lang="en-US" dirty="0">
                <a:latin typeface="Californian FB" pitchFamily="18" charset="0"/>
              </a:rPr>
              <a:t>Go to the Windows search bar.</a:t>
            </a:r>
          </a:p>
          <a:p>
            <a:pPr lvl="1"/>
            <a:r>
              <a:rPr lang="en-US" dirty="0">
                <a:latin typeface="Californian FB" pitchFamily="18" charset="0"/>
              </a:rPr>
              <a:t>Type "Anaconda Navigator" and click on the application to open it.</a:t>
            </a:r>
          </a:p>
          <a:p>
            <a:endParaRPr lang="en-US" b="1" dirty="0">
              <a:latin typeface="Californian FB" pitchFamily="18" charset="0"/>
            </a:endParaRPr>
          </a:p>
          <a:p>
            <a:r>
              <a:rPr lang="en-US" b="1" dirty="0">
                <a:latin typeface="Californian FB" pitchFamily="18" charset="0"/>
              </a:rPr>
              <a:t>Open Jupyter Notebook:</a:t>
            </a:r>
            <a:endParaRPr lang="en-US" dirty="0">
              <a:latin typeface="Californian FB" pitchFamily="18" charset="0"/>
            </a:endParaRPr>
          </a:p>
          <a:p>
            <a:pPr lvl="1"/>
            <a:r>
              <a:rPr lang="en-US" dirty="0">
                <a:latin typeface="Californian FB" pitchFamily="18" charset="0"/>
              </a:rPr>
              <a:t>In Anaconda Navigator, find the "Jupyter Notebook" application.</a:t>
            </a:r>
          </a:p>
          <a:p>
            <a:pPr lvl="1"/>
            <a:r>
              <a:rPr lang="en-US" dirty="0">
                <a:latin typeface="Californian FB" pitchFamily="18" charset="0"/>
              </a:rPr>
              <a:t>Click on the "Launch" button next to Jupyter Notebook. This will open Jupyter Notebook in your default web browser.</a:t>
            </a:r>
          </a:p>
          <a:p>
            <a:endParaRPr lang="en-US" b="1" dirty="0">
              <a:latin typeface="Californian FB" pitchFamily="18" charset="0"/>
            </a:endParaRPr>
          </a:p>
          <a:p>
            <a:r>
              <a:rPr lang="en-US" b="1" dirty="0">
                <a:latin typeface="Californian FB" pitchFamily="18" charset="0"/>
              </a:rPr>
              <a:t>Create a New Notebook:</a:t>
            </a:r>
            <a:endParaRPr lang="en-US" dirty="0">
              <a:latin typeface="Californian FB" pitchFamily="18" charset="0"/>
            </a:endParaRPr>
          </a:p>
          <a:p>
            <a:pPr lvl="1"/>
            <a:r>
              <a:rPr lang="en-US" dirty="0">
                <a:latin typeface="Californian FB" pitchFamily="18" charset="0"/>
              </a:rPr>
              <a:t>In Jupyter Notebook, navigate to the directory where you want to save your work.</a:t>
            </a:r>
          </a:p>
          <a:p>
            <a:pPr lvl="1"/>
            <a:r>
              <a:rPr lang="en-US" dirty="0">
                <a:latin typeface="Californian FB" pitchFamily="18" charset="0"/>
              </a:rPr>
              <a:t>Click on the "New" button on the right side and select "Python 3" to create a new notebook.</a:t>
            </a:r>
          </a:p>
        </p:txBody>
      </p:sp>
      <p:pic>
        <p:nvPicPr>
          <p:cNvPr id="2" name="Audio 1">
            <a:hlinkClick r:id="" action="ppaction://media"/>
            <a:extLst>
              <a:ext uri="{FF2B5EF4-FFF2-40B4-BE49-F238E27FC236}">
                <a16:creationId xmlns:a16="http://schemas.microsoft.com/office/drawing/2014/main" id="{FDFA166F-0B64-4906-BE97-A53F50F868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185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4"/>
          <a:srcRect/>
          <a:stretch>
            <a:fillRect/>
          </a:stretch>
        </p:blipFill>
        <p:spPr bwMode="auto">
          <a:xfrm>
            <a:off x="142844" y="571480"/>
            <a:ext cx="8858312" cy="5000660"/>
          </a:xfrm>
          <a:prstGeom prst="rect">
            <a:avLst/>
          </a:prstGeom>
          <a:noFill/>
          <a:ln w="9525">
            <a:noFill/>
            <a:miter lim="800000"/>
            <a:headEnd/>
            <a:tailEnd/>
          </a:ln>
          <a:effectLst/>
        </p:spPr>
      </p:pic>
      <p:pic>
        <p:nvPicPr>
          <p:cNvPr id="2" name="Audio 1">
            <a:hlinkClick r:id="" action="ppaction://media"/>
            <a:extLst>
              <a:ext uri="{FF2B5EF4-FFF2-40B4-BE49-F238E27FC236}">
                <a16:creationId xmlns:a16="http://schemas.microsoft.com/office/drawing/2014/main" id="{365E9FAF-D22B-4D00-96C7-0CD5AD5270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227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785794"/>
            <a:ext cx="8001056" cy="646331"/>
          </a:xfrm>
          <a:prstGeom prst="rect">
            <a:avLst/>
          </a:prstGeom>
        </p:spPr>
        <p:txBody>
          <a:bodyPr wrap="square">
            <a:spAutoFit/>
          </a:bodyPr>
          <a:lstStyle/>
          <a:p>
            <a:pPr>
              <a:buFont typeface="Wingdings" pitchFamily="2" charset="2"/>
              <a:buChar char="Ø"/>
            </a:pPr>
            <a:r>
              <a:rPr lang="en-US" dirty="0">
                <a:latin typeface="Californian FB" pitchFamily="18" charset="0"/>
                <a:ea typeface="Arial Unicode MS" pitchFamily="34" charset="-128"/>
                <a:cs typeface="Arial Unicode MS" pitchFamily="34" charset="-128"/>
              </a:rPr>
              <a:t>To build a predictive model for salaries of data </a:t>
            </a:r>
            <a:r>
              <a:rPr lang="en-US" dirty="0" err="1">
                <a:latin typeface="Californian FB" pitchFamily="18" charset="0"/>
                <a:ea typeface="Arial Unicode MS" pitchFamily="34" charset="-128"/>
                <a:cs typeface="Arial Unicode MS" pitchFamily="34" charset="-128"/>
              </a:rPr>
              <a:t>professionals.You</a:t>
            </a:r>
            <a:r>
              <a:rPr lang="en-US" dirty="0">
                <a:latin typeface="Californian FB" pitchFamily="18" charset="0"/>
                <a:ea typeface="Arial Unicode MS" pitchFamily="34" charset="-128"/>
                <a:cs typeface="Arial Unicode MS" pitchFamily="34" charset="-128"/>
              </a:rPr>
              <a:t> will follow these key steps:</a:t>
            </a:r>
          </a:p>
        </p:txBody>
      </p:sp>
      <p:sp>
        <p:nvSpPr>
          <p:cNvPr id="3" name="Rectangle 2"/>
          <p:cNvSpPr/>
          <p:nvPr/>
        </p:nvSpPr>
        <p:spPr>
          <a:xfrm>
            <a:off x="642910" y="1643050"/>
            <a:ext cx="6357982" cy="3139321"/>
          </a:xfrm>
          <a:prstGeom prst="rect">
            <a:avLst/>
          </a:prstGeom>
        </p:spPr>
        <p:txBody>
          <a:bodyPr wrap="square">
            <a:spAutoFit/>
          </a:bodyPr>
          <a:lstStyle/>
          <a:p>
            <a:r>
              <a:rPr lang="en-US" b="1" dirty="0">
                <a:latin typeface="Californian FB" pitchFamily="18" charset="0"/>
                <a:ea typeface="Arial Unicode MS" pitchFamily="34" charset="-128"/>
                <a:cs typeface="Arial Unicode MS" pitchFamily="34" charset="-128"/>
              </a:rPr>
              <a:t>Steps:</a:t>
            </a:r>
          </a:p>
          <a:p>
            <a:r>
              <a:rPr lang="en-US" b="1" dirty="0">
                <a:latin typeface="Californian FB" pitchFamily="18" charset="0"/>
              </a:rPr>
              <a:t>     </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Import Libraries</a:t>
            </a:r>
          </a:p>
          <a:p>
            <a:pPr marL="342900" indent="-342900">
              <a:buFont typeface="+mj-lt"/>
              <a:buAutoNum type="arabicPeriod"/>
            </a:pPr>
            <a:r>
              <a:rPr lang="en-US" dirty="0">
                <a:latin typeface="Californian FB" pitchFamily="18" charset="0"/>
              </a:rPr>
              <a:t>Load the Dataset</a:t>
            </a:r>
            <a:endParaRPr lang="en-US" dirty="0">
              <a:latin typeface="Californian FB" pitchFamily="18" charset="0"/>
              <a:ea typeface="Arial Unicode MS" pitchFamily="34" charset="-128"/>
              <a:cs typeface="Arial Unicode MS" pitchFamily="34" charset="-128"/>
            </a:endParaRP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Exploratory Data Analysis (EDA)</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Feature Engineering</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Data Preprocessing</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Machine Learning Model Development</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Model Evaluation</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ML Pipelines and Model Deployment</a:t>
            </a:r>
          </a:p>
          <a:p>
            <a:pPr marL="342900" indent="-342900">
              <a:buFont typeface="+mj-lt"/>
              <a:buAutoNum type="arabicPeriod"/>
            </a:pPr>
            <a:r>
              <a:rPr lang="en-US" dirty="0">
                <a:latin typeface="Californian FB" pitchFamily="18" charset="0"/>
                <a:ea typeface="Arial Unicode MS" pitchFamily="34" charset="-128"/>
                <a:cs typeface="Arial Unicode MS" pitchFamily="34" charset="-128"/>
              </a:rPr>
              <a:t>Recommendations</a:t>
            </a:r>
          </a:p>
        </p:txBody>
      </p:sp>
      <p:pic>
        <p:nvPicPr>
          <p:cNvPr id="4" name="Audio 3">
            <a:hlinkClick r:id="" action="ppaction://media"/>
            <a:extLst>
              <a:ext uri="{FF2B5EF4-FFF2-40B4-BE49-F238E27FC236}">
                <a16:creationId xmlns:a16="http://schemas.microsoft.com/office/drawing/2014/main" id="{1E288928-7875-4DC0-AFF7-62A16254D5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1392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714356"/>
            <a:ext cx="8001056" cy="923330"/>
          </a:xfrm>
          <a:prstGeom prst="rect">
            <a:avLst/>
          </a:prstGeom>
        </p:spPr>
        <p:txBody>
          <a:bodyPr wrap="square">
            <a:spAutoFit/>
          </a:bodyPr>
          <a:lstStyle/>
          <a:p>
            <a:endParaRPr lang="en-US" b="1" dirty="0">
              <a:latin typeface="Californian FB" pitchFamily="18" charset="0"/>
            </a:endParaRPr>
          </a:p>
          <a:p>
            <a:r>
              <a:rPr lang="en-US" b="1" dirty="0">
                <a:latin typeface="Californian FB" pitchFamily="18" charset="0"/>
              </a:rPr>
              <a:t>1.Import Libraries</a:t>
            </a:r>
            <a:endParaRPr lang="en-US" dirty="0">
              <a:latin typeface="Californian FB" pitchFamily="18" charset="0"/>
            </a:endParaRPr>
          </a:p>
          <a:p>
            <a:r>
              <a:rPr lang="en-US" dirty="0">
                <a:latin typeface="Californian FB" pitchFamily="18" charset="0"/>
              </a:rPr>
              <a:t>In the first cell of your new notebook, import the necessary libraries.</a:t>
            </a:r>
          </a:p>
        </p:txBody>
      </p:sp>
      <p:sp>
        <p:nvSpPr>
          <p:cNvPr id="3" name="Rectangle 2"/>
          <p:cNvSpPr/>
          <p:nvPr/>
        </p:nvSpPr>
        <p:spPr>
          <a:xfrm>
            <a:off x="500034" y="357166"/>
            <a:ext cx="4572000" cy="369332"/>
          </a:xfrm>
          <a:prstGeom prst="rect">
            <a:avLst/>
          </a:prstGeom>
        </p:spPr>
        <p:txBody>
          <a:bodyPr>
            <a:spAutoFit/>
          </a:bodyPr>
          <a:lstStyle/>
          <a:p>
            <a:r>
              <a:rPr lang="en-US" dirty="0">
                <a:latin typeface="Californian FB" pitchFamily="18" charset="0"/>
              </a:rPr>
              <a:t>Steps:</a:t>
            </a:r>
          </a:p>
        </p:txBody>
      </p:sp>
      <p:pic>
        <p:nvPicPr>
          <p:cNvPr id="18435" name="Picture 3"/>
          <p:cNvPicPr>
            <a:picLocks noChangeAspect="1" noChangeArrowheads="1"/>
          </p:cNvPicPr>
          <p:nvPr/>
        </p:nvPicPr>
        <p:blipFill>
          <a:blip r:embed="rId4"/>
          <a:srcRect/>
          <a:stretch>
            <a:fillRect/>
          </a:stretch>
        </p:blipFill>
        <p:spPr bwMode="auto">
          <a:xfrm>
            <a:off x="642910" y="1785927"/>
            <a:ext cx="7858148" cy="3929090"/>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3D7160E7-51A0-4329-82E1-EE1B345E5B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4178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500042"/>
            <a:ext cx="8072494" cy="923330"/>
          </a:xfrm>
          <a:prstGeom prst="rect">
            <a:avLst/>
          </a:prstGeom>
        </p:spPr>
        <p:txBody>
          <a:bodyPr wrap="square">
            <a:spAutoFit/>
          </a:bodyPr>
          <a:lstStyle/>
          <a:p>
            <a:r>
              <a:rPr lang="en-US" b="1" dirty="0">
                <a:latin typeface="Californian FB" pitchFamily="18" charset="0"/>
              </a:rPr>
              <a:t>2.Load the Dataset:</a:t>
            </a:r>
            <a:endParaRPr lang="en-US" dirty="0">
              <a:latin typeface="Californian FB" pitchFamily="18" charset="0"/>
            </a:endParaRPr>
          </a:p>
          <a:p>
            <a:r>
              <a:rPr lang="en-US" dirty="0">
                <a:latin typeface="Californian FB" pitchFamily="18" charset="0"/>
              </a:rPr>
              <a:t>In the next cell, load your dataset (make sure your dataset is in the same directory as your notebook or provide the correct path).</a:t>
            </a:r>
          </a:p>
        </p:txBody>
      </p:sp>
      <p:pic>
        <p:nvPicPr>
          <p:cNvPr id="19459" name="Picture 3"/>
          <p:cNvPicPr>
            <a:picLocks noChangeAspect="1" noChangeArrowheads="1"/>
          </p:cNvPicPr>
          <p:nvPr/>
        </p:nvPicPr>
        <p:blipFill>
          <a:blip r:embed="rId4"/>
          <a:srcRect/>
          <a:stretch>
            <a:fillRect/>
          </a:stretch>
        </p:blipFill>
        <p:spPr bwMode="auto">
          <a:xfrm>
            <a:off x="357158" y="1714488"/>
            <a:ext cx="8583613" cy="4067175"/>
          </a:xfrm>
          <a:prstGeom prst="rect">
            <a:avLst/>
          </a:prstGeom>
          <a:noFill/>
          <a:ln w="9525">
            <a:noFill/>
            <a:miter lim="800000"/>
            <a:headEnd/>
            <a:tailEnd/>
          </a:ln>
          <a:effectLst/>
        </p:spPr>
      </p:pic>
      <p:pic>
        <p:nvPicPr>
          <p:cNvPr id="3" name="Audio 2">
            <a:hlinkClick r:id="" action="ppaction://media"/>
            <a:extLst>
              <a:ext uri="{FF2B5EF4-FFF2-40B4-BE49-F238E27FC236}">
                <a16:creationId xmlns:a16="http://schemas.microsoft.com/office/drawing/2014/main" id="{C3DCA50E-9121-4498-A8D5-EA0B15400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020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80"/>
            <a:ext cx="7715304" cy="1477328"/>
          </a:xfrm>
          <a:prstGeom prst="rect">
            <a:avLst/>
          </a:prstGeom>
        </p:spPr>
        <p:txBody>
          <a:bodyPr wrap="square">
            <a:spAutoFit/>
          </a:bodyPr>
          <a:lstStyle/>
          <a:p>
            <a:r>
              <a:rPr lang="en-US" b="1" dirty="0">
                <a:latin typeface="Californian FB" pitchFamily="18" charset="0"/>
              </a:rPr>
              <a:t>3.Exploratory Data Analysis (EDA):</a:t>
            </a:r>
            <a:endParaRPr lang="en-US" dirty="0">
              <a:latin typeface="Californian FB" pitchFamily="18" charset="0"/>
            </a:endParaRPr>
          </a:p>
          <a:p>
            <a:pPr marL="342900" indent="-342900">
              <a:buFont typeface="Wingdings" pitchFamily="2" charset="2"/>
              <a:buChar char="§"/>
            </a:pPr>
            <a:r>
              <a:rPr lang="en-US" dirty="0">
                <a:latin typeface="Californian FB" pitchFamily="18" charset="0"/>
              </a:rPr>
              <a:t>Conduct EDA to understand the dataset better.</a:t>
            </a:r>
          </a:p>
          <a:p>
            <a:pPr marL="342900" indent="-342900">
              <a:buFont typeface="Wingdings" pitchFamily="2" charset="2"/>
              <a:buChar char="§"/>
            </a:pPr>
            <a:r>
              <a:rPr lang="en-US" dirty="0">
                <a:latin typeface="Californian FB" pitchFamily="18" charset="0"/>
              </a:rPr>
              <a:t>Dive into the dataset, conduct comprehensive EDA, and unveil valuable insights about data professionals' salaries.EDA will involve data visualization, summary statistics, and identifying patterns in the data.</a:t>
            </a:r>
          </a:p>
        </p:txBody>
      </p:sp>
      <p:sp>
        <p:nvSpPr>
          <p:cNvPr id="3" name="Rectangle 2"/>
          <p:cNvSpPr/>
          <p:nvPr/>
        </p:nvSpPr>
        <p:spPr>
          <a:xfrm>
            <a:off x="642910" y="2357430"/>
            <a:ext cx="8215370" cy="1754326"/>
          </a:xfrm>
          <a:prstGeom prst="rect">
            <a:avLst/>
          </a:prstGeom>
        </p:spPr>
        <p:txBody>
          <a:bodyPr wrap="square">
            <a:spAutoFit/>
          </a:bodyPr>
          <a:lstStyle/>
          <a:p>
            <a:r>
              <a:rPr lang="en-US" b="1" dirty="0">
                <a:latin typeface="Californian FB" pitchFamily="18" charset="0"/>
              </a:rPr>
              <a:t>4.Feature Engineering:</a:t>
            </a:r>
            <a:endParaRPr lang="en-US" dirty="0">
              <a:latin typeface="Californian FB" pitchFamily="18" charset="0"/>
            </a:endParaRPr>
          </a:p>
          <a:p>
            <a:pPr marL="342900" indent="-342900">
              <a:buFont typeface="Wingdings" pitchFamily="2" charset="2"/>
              <a:buChar char="§"/>
            </a:pPr>
            <a:r>
              <a:rPr lang="en-US" dirty="0">
                <a:latin typeface="Californian FB" pitchFamily="18" charset="0"/>
              </a:rPr>
              <a:t>Create and transform features to improve model performance.</a:t>
            </a:r>
          </a:p>
          <a:p>
            <a:pPr marL="342900" lvl="0" indent="-342900" fontAlgn="base">
              <a:spcBef>
                <a:spcPct val="0"/>
              </a:spcBef>
              <a:spcAft>
                <a:spcPct val="0"/>
              </a:spcAft>
              <a:buFont typeface="Wingdings" pitchFamily="2" charset="2"/>
              <a:buChar char="§"/>
            </a:pPr>
            <a:r>
              <a:rPr lang="en-US" dirty="0">
                <a:latin typeface="Californian FB" pitchFamily="18" charset="0"/>
                <a:cs typeface="Arial" charset="0"/>
              </a:rPr>
              <a:t>Create new features or transform existing ones that can provide additional insights or improve model performance.</a:t>
            </a:r>
          </a:p>
          <a:p>
            <a:pPr marL="342900" lvl="0" indent="-342900" fontAlgn="base">
              <a:spcBef>
                <a:spcPct val="0"/>
              </a:spcBef>
              <a:spcAft>
                <a:spcPct val="0"/>
              </a:spcAft>
              <a:buFont typeface="Wingdings" pitchFamily="2" charset="2"/>
              <a:buChar char="§"/>
            </a:pPr>
            <a:r>
              <a:rPr lang="en-US" dirty="0">
                <a:latin typeface="Californian FB" pitchFamily="18" charset="0"/>
                <a:cs typeface="Arial" charset="0"/>
              </a:rPr>
              <a:t>Feature engineering might involve deriving features related to experience, job role, and performance</a:t>
            </a:r>
            <a:endParaRPr lang="en-US" dirty="0">
              <a:latin typeface="Californian FB" pitchFamily="18" charset="0"/>
            </a:endParaRPr>
          </a:p>
        </p:txBody>
      </p:sp>
      <p:sp>
        <p:nvSpPr>
          <p:cNvPr id="21505" name="Rectangle 1"/>
          <p:cNvSpPr>
            <a:spLocks noChangeArrowheads="1"/>
          </p:cNvSpPr>
          <p:nvPr/>
        </p:nvSpPr>
        <p:spPr bwMode="auto">
          <a:xfrm>
            <a:off x="714348" y="2643182"/>
            <a:ext cx="785814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endParaRPr lang="en-US"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tabLst/>
            </a:pPr>
            <a:r>
              <a:rPr kumimoji="0" lang="en-US" sz="1800" b="0" i="0" u="none" strike="noStrike" cap="none" normalizeH="0" baseline="0" dirty="0">
                <a:ln>
                  <a:noFill/>
                </a:ln>
                <a:solidFill>
                  <a:schemeClr val="tx1"/>
                </a:solidFill>
                <a:effectLst/>
                <a:latin typeface="Californian FB" pitchFamily="18" charset="0"/>
                <a:cs typeface="Arial" charset="0"/>
              </a:rPr>
              <a:t>. </a:t>
            </a:r>
          </a:p>
        </p:txBody>
      </p:sp>
      <p:sp>
        <p:nvSpPr>
          <p:cNvPr id="5" name="Rectangle 4"/>
          <p:cNvSpPr/>
          <p:nvPr/>
        </p:nvSpPr>
        <p:spPr>
          <a:xfrm>
            <a:off x="714348" y="4357694"/>
            <a:ext cx="7786742" cy="1200329"/>
          </a:xfrm>
          <a:prstGeom prst="rect">
            <a:avLst/>
          </a:prstGeom>
        </p:spPr>
        <p:txBody>
          <a:bodyPr wrap="square">
            <a:spAutoFit/>
          </a:bodyPr>
          <a:lstStyle/>
          <a:p>
            <a:r>
              <a:rPr lang="en-US" b="1" dirty="0">
                <a:latin typeface="Californian FB" pitchFamily="18" charset="0"/>
              </a:rPr>
              <a:t>5.Data Preprocessing:</a:t>
            </a:r>
            <a:endParaRPr lang="en-US" dirty="0">
              <a:latin typeface="Californian FB" pitchFamily="18" charset="0"/>
            </a:endParaRPr>
          </a:p>
          <a:p>
            <a:pPr marL="342900" indent="-342900">
              <a:buFont typeface="Wingdings" pitchFamily="2" charset="2"/>
              <a:buChar char="§"/>
            </a:pPr>
            <a:r>
              <a:rPr lang="en-US" dirty="0">
                <a:latin typeface="Californian FB" pitchFamily="18" charset="0"/>
              </a:rPr>
              <a:t>Prepare the data for model training.</a:t>
            </a:r>
          </a:p>
          <a:p>
            <a:pPr marL="342900" indent="-342900">
              <a:buFont typeface="Wingdings" pitchFamily="2" charset="2"/>
              <a:buChar char="§"/>
            </a:pPr>
            <a:r>
              <a:rPr lang="en-US" dirty="0">
                <a:latin typeface="Californian FB" pitchFamily="18" charset="0"/>
              </a:rPr>
              <a:t>This includes handling missing values, encoding categorical variables, and scaling or normalizing features as needed.</a:t>
            </a:r>
          </a:p>
        </p:txBody>
      </p:sp>
      <p:pic>
        <p:nvPicPr>
          <p:cNvPr id="4" name="Audio 3">
            <a:hlinkClick r:id="" action="ppaction://media"/>
            <a:extLst>
              <a:ext uri="{FF2B5EF4-FFF2-40B4-BE49-F238E27FC236}">
                <a16:creationId xmlns:a16="http://schemas.microsoft.com/office/drawing/2014/main" id="{FA512D12-6226-4519-93C5-845B5DA197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32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85720" y="857232"/>
            <a:ext cx="8501122"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b="1" dirty="0">
                <a:latin typeface="Californian FB" pitchFamily="18" charset="0"/>
              </a:rPr>
              <a:t>6.Machine Learning Model Development:</a:t>
            </a:r>
            <a:endParaRPr kumimoji="0" lang="en-US" sz="1800" b="1" i="0" u="none" strike="noStrike" cap="none" normalizeH="0" baseline="0" dirty="0">
              <a:ln>
                <a:noFill/>
              </a:ln>
              <a:solidFill>
                <a:schemeClr val="tx1"/>
              </a:solidFill>
              <a:effectLst/>
              <a:latin typeface="Californian FB" pitchFamily="18" charset="0"/>
              <a:cs typeface="Arial"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Train various machine learning regression models to predict salaries.</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Experiment with different algorithms such as linear regression, decision trees, random forests, and gradient boosting to find the best-performing model.</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Californian FB"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1800" b="1" i="0" u="none" strike="noStrike" cap="none" normalizeH="0" baseline="0" dirty="0">
                <a:ln>
                  <a:noFill/>
                </a:ln>
                <a:solidFill>
                  <a:schemeClr val="tx1"/>
                </a:solidFill>
                <a:effectLst/>
                <a:latin typeface="Californian FB" pitchFamily="18" charset="0"/>
                <a:cs typeface="Arial" charset="0"/>
              </a:rPr>
              <a:t>7.Model Evaluation:</a:t>
            </a:r>
            <a:endParaRPr kumimoji="0" lang="en-US" sz="1800" b="0" i="0" u="none" strike="noStrike" cap="none" normalizeH="0" baseline="0" dirty="0">
              <a:ln>
                <a:noFill/>
              </a:ln>
              <a:solidFill>
                <a:schemeClr val="tx1"/>
              </a:solidFill>
              <a:effectLst/>
              <a:latin typeface="Californian FB" pitchFamily="18" charset="0"/>
              <a:cs typeface="Arial"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Assess the performance of your models using appropriate evaluation metrics like Mean Absolute Error (MAE), Mean Squared Error (MSE), Root Mean Squared Error (RMSE), and R-squared (R2) score.</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Identify the model that provides the most accurate salary predictions.</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Californian FB"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1800" b="1" i="0" u="none" strike="noStrike" cap="none" normalizeH="0" baseline="0" dirty="0">
                <a:ln>
                  <a:noFill/>
                </a:ln>
                <a:solidFill>
                  <a:schemeClr val="tx1"/>
                </a:solidFill>
                <a:effectLst/>
                <a:latin typeface="Californian FB" pitchFamily="18" charset="0"/>
                <a:cs typeface="Arial" charset="0"/>
              </a:rPr>
              <a:t>8.ML Pipelines and Model Deployment:</a:t>
            </a:r>
            <a:endParaRPr kumimoji="0" lang="en-US" sz="1800" b="0" i="0" u="none" strike="noStrike" cap="none" normalizeH="0" baseline="0" dirty="0">
              <a:ln>
                <a:noFill/>
              </a:ln>
              <a:solidFill>
                <a:schemeClr val="tx1"/>
              </a:solidFill>
              <a:effectLst/>
              <a:latin typeface="Californian FB" pitchFamily="18" charset="0"/>
              <a:cs typeface="Arial"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Create ML Pipelines to streamline the end-to-end machine learning process, from data preprocessing to model training.</a:t>
            </a: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1800" b="0" i="0" u="none" strike="noStrike" cap="none" normalizeH="0" baseline="0" dirty="0">
                <a:ln>
                  <a:noFill/>
                </a:ln>
                <a:solidFill>
                  <a:schemeClr val="tx1"/>
                </a:solidFill>
                <a:effectLst/>
                <a:latin typeface="Californian FB" pitchFamily="18" charset="0"/>
                <a:cs typeface="Arial" charset="0"/>
              </a:rPr>
              <a:t>Additionally, deploy a model that can generate predictions for unseen data. Consider using frameworks like Flask or </a:t>
            </a:r>
            <a:r>
              <a:rPr kumimoji="0" lang="en-US" sz="1800" b="0" i="0" u="none" strike="noStrike" cap="none" normalizeH="0" baseline="0" dirty="0" err="1">
                <a:ln>
                  <a:noFill/>
                </a:ln>
                <a:solidFill>
                  <a:schemeClr val="tx1"/>
                </a:solidFill>
                <a:effectLst/>
                <a:latin typeface="Californian FB" pitchFamily="18" charset="0"/>
                <a:cs typeface="Arial" charset="0"/>
              </a:rPr>
              <a:t>FastAPI</a:t>
            </a:r>
            <a:r>
              <a:rPr kumimoji="0" lang="en-US" sz="1800" b="0" i="0" u="none" strike="noStrike" cap="none" normalizeH="0" baseline="0" dirty="0">
                <a:ln>
                  <a:noFill/>
                </a:ln>
                <a:solidFill>
                  <a:schemeClr val="tx1"/>
                </a:solidFill>
                <a:effectLst/>
                <a:latin typeface="Californian FB" pitchFamily="18" charset="0"/>
                <a:cs typeface="Arial" charset="0"/>
              </a:rPr>
              <a:t> for deployment.</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Californian FB" pitchFamily="18" charset="0"/>
              <a:cs typeface="Arial" charset="0"/>
            </a:endParaRPr>
          </a:p>
        </p:txBody>
      </p:sp>
      <p:pic>
        <p:nvPicPr>
          <p:cNvPr id="2" name="Audio 1">
            <a:hlinkClick r:id="" action="ppaction://media"/>
            <a:extLst>
              <a:ext uri="{FF2B5EF4-FFF2-40B4-BE49-F238E27FC236}">
                <a16:creationId xmlns:a16="http://schemas.microsoft.com/office/drawing/2014/main" id="{5EA9A837-305D-4FE6-A130-22CF4E1440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37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219</TotalTime>
  <Words>697</Words>
  <Application>Microsoft Office PowerPoint</Application>
  <PresentationFormat>On-screen Show (4:3)</PresentationFormat>
  <Paragraphs>76</Paragraphs>
  <Slides>22</Slides>
  <Notes>0</Notes>
  <HiddenSlides>0</HiddenSlides>
  <MMClips>22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Calibri</vt:lpstr>
      <vt:lpstr>Californian FB</vt:lpstr>
      <vt:lpstr>Cambria</vt:lpstr>
      <vt:lpstr>Lucida Sans Unicode</vt:lpstr>
      <vt:lpstr>Verdana</vt:lpstr>
      <vt:lpstr>Wingdings</vt:lpstr>
      <vt:lpstr>Wingdings 2</vt:lpstr>
      <vt:lpstr>Wingdings 3</vt:lpstr>
      <vt:lpstr>Concourse</vt:lpstr>
      <vt:lpstr>                   Project                                    Salary Predictions                         of                   Data Professions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Salary Predictions                         of                   Data Professions</dc:title>
  <dc:creator>Renuka Sai</dc:creator>
  <cp:lastModifiedBy>Renuka Sai</cp:lastModifiedBy>
  <cp:revision>5</cp:revision>
  <dcterms:created xsi:type="dcterms:W3CDTF">2024-06-06T06:10:27Z</dcterms:created>
  <dcterms:modified xsi:type="dcterms:W3CDTF">2024-06-06T10:08:19Z</dcterms:modified>
</cp:coreProperties>
</file>